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8"/>
  </p:notesMasterIdLst>
  <p:sldIdLst>
    <p:sldId id="256" r:id="rId2"/>
    <p:sldId id="259" r:id="rId3"/>
    <p:sldId id="261" r:id="rId4"/>
    <p:sldId id="262" r:id="rId5"/>
    <p:sldId id="315" r:id="rId6"/>
    <p:sldId id="316" r:id="rId7"/>
    <p:sldId id="312" r:id="rId8"/>
    <p:sldId id="313" r:id="rId9"/>
    <p:sldId id="314" r:id="rId10"/>
    <p:sldId id="317" r:id="rId11"/>
    <p:sldId id="271" r:id="rId12"/>
    <p:sldId id="318" r:id="rId13"/>
    <p:sldId id="319" r:id="rId14"/>
    <p:sldId id="320" r:id="rId15"/>
    <p:sldId id="321" r:id="rId16"/>
    <p:sldId id="322" r:id="rId17"/>
    <p:sldId id="280" r:id="rId18"/>
    <p:sldId id="324" r:id="rId19"/>
    <p:sldId id="325" r:id="rId20"/>
    <p:sldId id="326" r:id="rId21"/>
    <p:sldId id="327" r:id="rId22"/>
    <p:sldId id="323" r:id="rId23"/>
    <p:sldId id="330" r:id="rId24"/>
    <p:sldId id="328" r:id="rId25"/>
    <p:sldId id="329" r:id="rId26"/>
    <p:sldId id="290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DM Serif Display" pitchFamily="2" charset="0"/>
      <p:regular r:id="rId30"/>
      <p:italic r:id="rId31"/>
    </p:embeddedFont>
    <p:embeddedFont>
      <p:font typeface="Montserrat" panose="00000500000000000000" pitchFamily="50" charset="0"/>
      <p:regular r:id="rId32"/>
      <p:bold r:id="rId33"/>
      <p:italic r:id="rId34"/>
      <p:boldItalic r:id="rId35"/>
    </p:embeddedFont>
    <p:embeddedFont>
      <p:font typeface="Red Hat Text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9FE3FC-F0D8-4572-9954-746B437CBBF7}">
  <a:tblStyle styleId="{879FE3FC-F0D8-4572-9954-746B437CBB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9" autoAdjust="0"/>
    <p:restoredTop sz="94712" autoAdjust="0"/>
  </p:normalViewPr>
  <p:slideViewPr>
    <p:cSldViewPr snapToGrid="0">
      <p:cViewPr varScale="1">
        <p:scale>
          <a:sx n="140" d="100"/>
          <a:sy n="140" d="100"/>
        </p:scale>
        <p:origin x="184" y="-76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2" name="Google Shape;20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3" name="Google Shape;20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0" name="Google Shape;20310;g13616639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1" name="Google Shape;20311;g13616639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6" name="Google Shape;20336;g13616639b0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7" name="Google Shape;20337;g13616639b0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6" name="Google Shape;20346;g1361d6275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7" name="Google Shape;20347;g1361d6275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0" name="Google Shape;20610;g1361d6275d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1" name="Google Shape;20611;g1361d6275d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15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4" name="Google Shape;20514;g1361d6275d2_0_2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5" name="Google Shape;20515;g1361d6275d2_0_2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3" name="Google Shape;20713;g1361d6275d2_0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4" name="Google Shape;20714;g1361d6275d2_0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9" name="Google Shape;20849;g1361d6275d2_0_2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0" name="Google Shape;20850;g1361d6275d2_0_2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"/>
          <p:cNvSpPr/>
          <p:nvPr/>
        </p:nvSpPr>
        <p:spPr>
          <a:xfrm rot="-5400000">
            <a:off x="1135485" y="-1157285"/>
            <a:ext cx="5171850" cy="7442820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"/>
          <p:cNvSpPr txBox="1">
            <a:spLocks noGrp="1"/>
          </p:cNvSpPr>
          <p:nvPr>
            <p:ph type="ctrTitle"/>
          </p:nvPr>
        </p:nvSpPr>
        <p:spPr>
          <a:xfrm>
            <a:off x="715100" y="1630975"/>
            <a:ext cx="50817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2" name="Google Shape;452;p2"/>
          <p:cNvSpPr txBox="1">
            <a:spLocks noGrp="1"/>
          </p:cNvSpPr>
          <p:nvPr>
            <p:ph type="subTitle" idx="1"/>
          </p:nvPr>
        </p:nvSpPr>
        <p:spPr>
          <a:xfrm>
            <a:off x="792950" y="4187000"/>
            <a:ext cx="4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8BD83-5F27-71D8-BAB2-2B92FBA14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7246" y="-87449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8" name="Google Shape;7928;p16"/>
          <p:cNvSpPr/>
          <p:nvPr/>
        </p:nvSpPr>
        <p:spPr>
          <a:xfrm rot="-6230587">
            <a:off x="91898" y="-1551219"/>
            <a:ext cx="7118323" cy="83660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9" name="Google Shape;7929;p16"/>
          <p:cNvSpPr txBox="1">
            <a:spLocks noGrp="1"/>
          </p:cNvSpPr>
          <p:nvPr>
            <p:ph type="title" hasCustomPrompt="1"/>
          </p:nvPr>
        </p:nvSpPr>
        <p:spPr>
          <a:xfrm>
            <a:off x="725700" y="1432950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0" name="Google Shape;7930;p16"/>
          <p:cNvSpPr txBox="1">
            <a:spLocks noGrp="1"/>
          </p:cNvSpPr>
          <p:nvPr>
            <p:ph type="subTitle" idx="1"/>
          </p:nvPr>
        </p:nvSpPr>
        <p:spPr>
          <a:xfrm>
            <a:off x="725700" y="2380060"/>
            <a:ext cx="271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1" name="Google Shape;7931;p16"/>
          <p:cNvSpPr txBox="1">
            <a:spLocks noGrp="1"/>
          </p:cNvSpPr>
          <p:nvPr>
            <p:ph type="title" idx="2" hasCustomPrompt="1"/>
          </p:nvPr>
        </p:nvSpPr>
        <p:spPr>
          <a:xfrm>
            <a:off x="3962300" y="1432950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2" name="Google Shape;7932;p16"/>
          <p:cNvSpPr txBox="1">
            <a:spLocks noGrp="1"/>
          </p:cNvSpPr>
          <p:nvPr>
            <p:ph type="subTitle" idx="3"/>
          </p:nvPr>
        </p:nvSpPr>
        <p:spPr>
          <a:xfrm>
            <a:off x="3962300" y="2380060"/>
            <a:ext cx="27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3" name="Google Shape;7933;p16"/>
          <p:cNvSpPr txBox="1">
            <a:spLocks noGrp="1"/>
          </p:cNvSpPr>
          <p:nvPr>
            <p:ph type="title" idx="4" hasCustomPrompt="1"/>
          </p:nvPr>
        </p:nvSpPr>
        <p:spPr>
          <a:xfrm>
            <a:off x="725703" y="3172075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4" name="Google Shape;7934;p16"/>
          <p:cNvSpPr txBox="1">
            <a:spLocks noGrp="1"/>
          </p:cNvSpPr>
          <p:nvPr>
            <p:ph type="subTitle" idx="5"/>
          </p:nvPr>
        </p:nvSpPr>
        <p:spPr>
          <a:xfrm>
            <a:off x="725700" y="4123700"/>
            <a:ext cx="271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5" name="Google Shape;7935;p16"/>
          <p:cNvSpPr txBox="1">
            <a:spLocks noGrp="1"/>
          </p:cNvSpPr>
          <p:nvPr>
            <p:ph type="title" idx="6" hasCustomPrompt="1"/>
          </p:nvPr>
        </p:nvSpPr>
        <p:spPr>
          <a:xfrm>
            <a:off x="3962300" y="3172075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6" name="Google Shape;7936;p16"/>
          <p:cNvSpPr txBox="1">
            <a:spLocks noGrp="1"/>
          </p:cNvSpPr>
          <p:nvPr>
            <p:ph type="subTitle" idx="7"/>
          </p:nvPr>
        </p:nvSpPr>
        <p:spPr>
          <a:xfrm>
            <a:off x="3962300" y="4123700"/>
            <a:ext cx="27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7" name="Google Shape;7937;p1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38" name="Google Shape;7938;p16"/>
          <p:cNvSpPr txBox="1">
            <a:spLocks noGrp="1"/>
          </p:cNvSpPr>
          <p:nvPr>
            <p:ph type="subTitle" idx="9"/>
          </p:nvPr>
        </p:nvSpPr>
        <p:spPr>
          <a:xfrm>
            <a:off x="720000" y="2005700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39" name="Google Shape;7939;p16"/>
          <p:cNvSpPr txBox="1">
            <a:spLocks noGrp="1"/>
          </p:cNvSpPr>
          <p:nvPr>
            <p:ph type="subTitle" idx="13"/>
          </p:nvPr>
        </p:nvSpPr>
        <p:spPr>
          <a:xfrm>
            <a:off x="3962300" y="2005700"/>
            <a:ext cx="27249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0" name="Google Shape;7940;p16"/>
          <p:cNvSpPr txBox="1">
            <a:spLocks noGrp="1"/>
          </p:cNvSpPr>
          <p:nvPr>
            <p:ph type="subTitle" idx="14"/>
          </p:nvPr>
        </p:nvSpPr>
        <p:spPr>
          <a:xfrm>
            <a:off x="720000" y="3744699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1" name="Google Shape;7941;p16"/>
          <p:cNvSpPr txBox="1">
            <a:spLocks noGrp="1"/>
          </p:cNvSpPr>
          <p:nvPr>
            <p:ph type="subTitle" idx="15"/>
          </p:nvPr>
        </p:nvSpPr>
        <p:spPr>
          <a:xfrm>
            <a:off x="3962300" y="3744699"/>
            <a:ext cx="27249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0AA47-1D40-7788-64F2-0B7634FFAE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78850" y="-1136385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7" name="Google Shape;9167;p17"/>
          <p:cNvSpPr/>
          <p:nvPr/>
        </p:nvSpPr>
        <p:spPr>
          <a:xfrm rot="-6230563">
            <a:off x="-1750154" y="-1462433"/>
            <a:ext cx="6886507" cy="83660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8" name="Google Shape;9168;p17"/>
          <p:cNvSpPr txBox="1">
            <a:spLocks noGrp="1"/>
          </p:cNvSpPr>
          <p:nvPr>
            <p:ph type="title"/>
          </p:nvPr>
        </p:nvSpPr>
        <p:spPr>
          <a:xfrm>
            <a:off x="715100" y="4076600"/>
            <a:ext cx="4003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69" name="Google Shape;9169;p17"/>
          <p:cNvSpPr txBox="1">
            <a:spLocks noGrp="1"/>
          </p:cNvSpPr>
          <p:nvPr>
            <p:ph type="subTitle" idx="1"/>
          </p:nvPr>
        </p:nvSpPr>
        <p:spPr>
          <a:xfrm>
            <a:off x="715100" y="1187800"/>
            <a:ext cx="40035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6A5CF3-CD50-8E8E-4856-D469047C0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686" y="-300809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1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5" name="Google Shape;12925;p23"/>
          <p:cNvSpPr/>
          <p:nvPr/>
        </p:nvSpPr>
        <p:spPr>
          <a:xfrm flipH="1">
            <a:off x="-136908" y="-226975"/>
            <a:ext cx="9446058" cy="3219210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6" name="Google Shape;12926;p23"/>
          <p:cNvSpPr txBox="1">
            <a:spLocks noGrp="1"/>
          </p:cNvSpPr>
          <p:nvPr>
            <p:ph type="subTitle" idx="1"/>
          </p:nvPr>
        </p:nvSpPr>
        <p:spPr>
          <a:xfrm>
            <a:off x="1788150" y="1199800"/>
            <a:ext cx="55677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27" name="Google Shape;12927;p23"/>
          <p:cNvSpPr txBox="1">
            <a:spLocks noGrp="1"/>
          </p:cNvSpPr>
          <p:nvPr>
            <p:ph type="title"/>
          </p:nvPr>
        </p:nvSpPr>
        <p:spPr>
          <a:xfrm>
            <a:off x="1788150" y="535000"/>
            <a:ext cx="55677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2BCCAA-0147-5FF8-BB5D-5E8841390F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7902" y="2764300"/>
            <a:ext cx="7316063" cy="4111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281D5-0E8D-0DA0-5D95-EACE66BCC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788150" y="2906841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9" name="Google Shape;18269;p30"/>
          <p:cNvSpPr/>
          <p:nvPr/>
        </p:nvSpPr>
        <p:spPr>
          <a:xfrm rot="5400000" flipH="1">
            <a:off x="3853782" y="-140168"/>
            <a:ext cx="5171850" cy="5408586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0" name="Google Shape;18270;p30"/>
          <p:cNvSpPr txBox="1">
            <a:spLocks noGrp="1"/>
          </p:cNvSpPr>
          <p:nvPr>
            <p:ph type="ctrTitle"/>
          </p:nvPr>
        </p:nvSpPr>
        <p:spPr>
          <a:xfrm>
            <a:off x="4144900" y="535000"/>
            <a:ext cx="42840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271" name="Google Shape;18271;p30"/>
          <p:cNvSpPr txBox="1">
            <a:spLocks noGrp="1"/>
          </p:cNvSpPr>
          <p:nvPr>
            <p:ph type="subTitle" idx="1"/>
          </p:nvPr>
        </p:nvSpPr>
        <p:spPr>
          <a:xfrm>
            <a:off x="4135000" y="1547500"/>
            <a:ext cx="4293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A3C05-736F-64CB-EDE9-3DC0BE51C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2256114" y="-133560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9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4" name="Google Shape;20274;p32"/>
          <p:cNvSpPr/>
          <p:nvPr/>
        </p:nvSpPr>
        <p:spPr>
          <a:xfrm rot="5653866" flipH="1">
            <a:off x="3937731" y="-1804484"/>
            <a:ext cx="6257835" cy="8752475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103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3CCC19-3383-A4C6-7A84-F3B08CF16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2703154" y="-417649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"/>
          <p:cNvSpPr/>
          <p:nvPr/>
        </p:nvSpPr>
        <p:spPr>
          <a:xfrm rot="-8655144">
            <a:off x="-2417073" y="1266883"/>
            <a:ext cx="10319436" cy="64166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"/>
          <p:cNvSpPr txBox="1">
            <a:spLocks noGrp="1"/>
          </p:cNvSpPr>
          <p:nvPr>
            <p:ph type="title"/>
          </p:nvPr>
        </p:nvSpPr>
        <p:spPr>
          <a:xfrm>
            <a:off x="715100" y="3232800"/>
            <a:ext cx="46740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5" name="Google Shape;12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91000"/>
            <a:ext cx="1115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6" name="Google Shape;1216;p3"/>
          <p:cNvSpPr txBox="1">
            <a:spLocks noGrp="1"/>
          </p:cNvSpPr>
          <p:nvPr>
            <p:ph type="subTitle" idx="1"/>
          </p:nvPr>
        </p:nvSpPr>
        <p:spPr>
          <a:xfrm>
            <a:off x="904475" y="4174850"/>
            <a:ext cx="4489800" cy="2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781439-C9C9-C3F5-CF47-0351AA7FE6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382" y="-1091645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4"/>
          <p:cNvSpPr/>
          <p:nvPr/>
        </p:nvSpPr>
        <p:spPr>
          <a:xfrm rot="-5400000">
            <a:off x="1219050" y="-1981754"/>
            <a:ext cx="6323454" cy="8761554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66465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F42C2-4D7F-2D17-A6FE-A7174B485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6750" y="4830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p6"/>
          <p:cNvSpPr/>
          <p:nvPr/>
        </p:nvSpPr>
        <p:spPr>
          <a:xfrm rot="-7107605">
            <a:off x="-386425" y="-2094803"/>
            <a:ext cx="9226473" cy="9872754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37398-B12E-4072-CA05-8873DB5E6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486" y="-2759529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3" name="Google Shape;3193;p7"/>
          <p:cNvSpPr txBox="1">
            <a:spLocks noGrp="1"/>
          </p:cNvSpPr>
          <p:nvPr>
            <p:ph type="body" idx="1"/>
          </p:nvPr>
        </p:nvSpPr>
        <p:spPr>
          <a:xfrm>
            <a:off x="720000" y="1359525"/>
            <a:ext cx="4892100" cy="23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46" name="Google Shape;3746;p7"/>
          <p:cNvSpPr/>
          <p:nvPr/>
        </p:nvSpPr>
        <p:spPr>
          <a:xfrm rot="-5400000" flipH="1">
            <a:off x="1424250" y="-1446050"/>
            <a:ext cx="5171850" cy="8020350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3BC7B7-1279-0CE0-128E-0B7A409D8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890534" y="1200990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5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5" name="Google Shape;5845;p13"/>
          <p:cNvSpPr/>
          <p:nvPr/>
        </p:nvSpPr>
        <p:spPr>
          <a:xfrm rot="-5400000" flipH="1">
            <a:off x="2513052" y="-2513052"/>
            <a:ext cx="5221746" cy="10247850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6" name="Google Shape;584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4934AC-DE50-B678-0D60-B214C32FD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406" y="1462750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7" name="Google Shape;6607;p14"/>
          <p:cNvSpPr/>
          <p:nvPr/>
        </p:nvSpPr>
        <p:spPr>
          <a:xfrm rot="944836">
            <a:off x="-129213" y="-3126578"/>
            <a:ext cx="10126302" cy="6219111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78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8" name="Google Shape;6608;p14"/>
          <p:cNvSpPr txBox="1">
            <a:spLocks noGrp="1"/>
          </p:cNvSpPr>
          <p:nvPr>
            <p:ph type="title"/>
          </p:nvPr>
        </p:nvSpPr>
        <p:spPr>
          <a:xfrm>
            <a:off x="4974100" y="535000"/>
            <a:ext cx="333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09" name="Google Shape;6609;p14"/>
          <p:cNvSpPr txBox="1">
            <a:spLocks noGrp="1"/>
          </p:cNvSpPr>
          <p:nvPr>
            <p:ph type="title" idx="2" hasCustomPrompt="1"/>
          </p:nvPr>
        </p:nvSpPr>
        <p:spPr>
          <a:xfrm>
            <a:off x="3656800" y="535050"/>
            <a:ext cx="1317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10" name="Google Shape;6610;p14"/>
          <p:cNvSpPr txBox="1">
            <a:spLocks noGrp="1"/>
          </p:cNvSpPr>
          <p:nvPr>
            <p:ph type="subTitle" idx="1"/>
          </p:nvPr>
        </p:nvSpPr>
        <p:spPr>
          <a:xfrm>
            <a:off x="3777250" y="1487600"/>
            <a:ext cx="45312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21656-F4E0-0BE6-D131-369AA06478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526" y="2833513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spTree>
      <p:nvGrpSpPr>
        <p:cNvPr id="1" name="Shape 6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1" name="Google Shape;7371;p15"/>
          <p:cNvSpPr/>
          <p:nvPr/>
        </p:nvSpPr>
        <p:spPr>
          <a:xfrm rot="-9985088" flipH="1">
            <a:off x="-1559080" y="1703629"/>
            <a:ext cx="10619280" cy="6375612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2" name="Google Shape;7372;p15"/>
          <p:cNvSpPr txBox="1">
            <a:spLocks noGrp="1"/>
          </p:cNvSpPr>
          <p:nvPr>
            <p:ph type="title"/>
          </p:nvPr>
        </p:nvSpPr>
        <p:spPr>
          <a:xfrm>
            <a:off x="715100" y="2468025"/>
            <a:ext cx="4560600" cy="16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73" name="Google Shape;7373;p15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594925"/>
            <a:ext cx="1191900" cy="87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74" name="Google Shape;7374;p15"/>
          <p:cNvSpPr txBox="1">
            <a:spLocks noGrp="1"/>
          </p:cNvSpPr>
          <p:nvPr>
            <p:ph type="subTitle" idx="1"/>
          </p:nvPr>
        </p:nvSpPr>
        <p:spPr>
          <a:xfrm>
            <a:off x="715100" y="4250750"/>
            <a:ext cx="4772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38474-34E2-8F4F-1091-49806C3F0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66" y="-1507260"/>
            <a:ext cx="9144000" cy="513867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Text"/>
              <a:buNone/>
              <a:defRPr sz="35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9" r:id="rId12"/>
    <p:sldLayoutId id="2147483676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5" name="Google Shape;20285;p36"/>
          <p:cNvSpPr txBox="1">
            <a:spLocks noGrp="1"/>
          </p:cNvSpPr>
          <p:nvPr>
            <p:ph type="ctrTitle"/>
          </p:nvPr>
        </p:nvSpPr>
        <p:spPr>
          <a:xfrm>
            <a:off x="715100" y="1630975"/>
            <a:ext cx="50817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br>
              <a:rPr lang="en-US" dirty="0"/>
            </a:br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on </a:t>
            </a:r>
            <a:br>
              <a:rPr lang="en-US" dirty="0"/>
            </a:br>
            <a:r>
              <a:rPr lang="en" dirty="0">
                <a:solidFill>
                  <a:schemeClr val="dk2"/>
                </a:solidFill>
              </a:rPr>
              <a:t>Quantum Computing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0287" name="Google Shape;20287;p36"/>
          <p:cNvSpPr txBox="1">
            <a:spLocks noGrp="1"/>
          </p:cNvSpPr>
          <p:nvPr>
            <p:ph type="subTitle" idx="1"/>
          </p:nvPr>
        </p:nvSpPr>
        <p:spPr>
          <a:xfrm>
            <a:off x="715100" y="4187000"/>
            <a:ext cx="5466493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By Ibrahim Awais, Muhammad Taha, Ahmed Asif, Saifullah Imran</a:t>
            </a:r>
            <a:endParaRPr sz="1200" dirty="0"/>
          </a:p>
        </p:txBody>
      </p:sp>
      <p:sp>
        <p:nvSpPr>
          <p:cNvPr id="20288" name="Google Shape;20288;p36"/>
          <p:cNvSpPr txBox="1">
            <a:spLocks noGrp="1"/>
          </p:cNvSpPr>
          <p:nvPr>
            <p:ph type="subTitle" idx="1"/>
          </p:nvPr>
        </p:nvSpPr>
        <p:spPr>
          <a:xfrm>
            <a:off x="705274" y="535000"/>
            <a:ext cx="1798766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BS-CS Batch 22</a:t>
            </a:r>
            <a:endParaRPr dirty="0"/>
          </a:p>
        </p:txBody>
      </p:sp>
      <p:sp>
        <p:nvSpPr>
          <p:cNvPr id="20289" name="Google Shape;20289;p36"/>
          <p:cNvSpPr txBox="1">
            <a:spLocks noGrp="1"/>
          </p:cNvSpPr>
          <p:nvPr>
            <p:ph type="subTitle" idx="1"/>
          </p:nvPr>
        </p:nvSpPr>
        <p:spPr>
          <a:xfrm>
            <a:off x="2663105" y="535000"/>
            <a:ext cx="3437128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 to ICT Presentation</a:t>
            </a:r>
            <a:endParaRPr dirty="0"/>
          </a:p>
        </p:txBody>
      </p:sp>
      <p:cxnSp>
        <p:nvCxnSpPr>
          <p:cNvPr id="20290" name="Google Shape;20290;p36"/>
          <p:cNvCxnSpPr/>
          <p:nvPr/>
        </p:nvCxnSpPr>
        <p:spPr>
          <a:xfrm>
            <a:off x="2568330" y="533200"/>
            <a:ext cx="0" cy="26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F9E0EC-5B43-473A-97CC-0FFC4C48EAC1}"/>
              </a:ext>
            </a:extLst>
          </p:cNvPr>
          <p:cNvSpPr/>
          <p:nvPr/>
        </p:nvSpPr>
        <p:spPr>
          <a:xfrm>
            <a:off x="733569" y="358416"/>
            <a:ext cx="7859972" cy="4427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4239-B288-291D-8424-C6584EB6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7265" y="545567"/>
            <a:ext cx="7452625" cy="40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5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20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8" name="Google Shape;20518;p51"/>
          <p:cNvSpPr txBox="1">
            <a:spLocks noGrp="1"/>
          </p:cNvSpPr>
          <p:nvPr>
            <p:ph type="title"/>
          </p:nvPr>
        </p:nvSpPr>
        <p:spPr>
          <a:xfrm>
            <a:off x="4805777" y="685125"/>
            <a:ext cx="389239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Limits of Computers</a:t>
            </a:r>
            <a:endParaRPr dirty="0"/>
          </a:p>
        </p:txBody>
      </p:sp>
      <p:sp>
        <p:nvSpPr>
          <p:cNvPr id="20519" name="Google Shape;20519;p51"/>
          <p:cNvSpPr txBox="1">
            <a:spLocks noGrp="1"/>
          </p:cNvSpPr>
          <p:nvPr>
            <p:ph type="subTitle" idx="1"/>
          </p:nvPr>
        </p:nvSpPr>
        <p:spPr>
          <a:xfrm>
            <a:off x="4805777" y="1972000"/>
            <a:ext cx="3160362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Muhammad Taha</a:t>
            </a:r>
            <a:endParaRPr dirty="0"/>
          </a:p>
        </p:txBody>
      </p:sp>
      <p:sp>
        <p:nvSpPr>
          <p:cNvPr id="20520" name="Google Shape;20520;p51"/>
          <p:cNvSpPr txBox="1">
            <a:spLocks noGrp="1"/>
          </p:cNvSpPr>
          <p:nvPr>
            <p:ph type="title" idx="2"/>
          </p:nvPr>
        </p:nvSpPr>
        <p:spPr>
          <a:xfrm>
            <a:off x="3488477" y="685175"/>
            <a:ext cx="131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21" name="Google Shape;20521;p51"/>
          <p:cNvSpPr/>
          <p:nvPr/>
        </p:nvSpPr>
        <p:spPr>
          <a:xfrm rot="2009693" flipH="1">
            <a:off x="6234082" y="3918181"/>
            <a:ext cx="814247" cy="507827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2" name="Google Shape;20522;p51"/>
          <p:cNvSpPr/>
          <p:nvPr/>
        </p:nvSpPr>
        <p:spPr>
          <a:xfrm rot="2009711" flipH="1">
            <a:off x="7080189" y="3621474"/>
            <a:ext cx="562407" cy="350746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3" name="Google Shape;20523;p51"/>
          <p:cNvSpPr/>
          <p:nvPr/>
        </p:nvSpPr>
        <p:spPr>
          <a:xfrm rot="518246">
            <a:off x="1013084" y="3098744"/>
            <a:ext cx="1487791" cy="810308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349;p42">
            <a:extLst>
              <a:ext uri="{FF2B5EF4-FFF2-40B4-BE49-F238E27FC236}">
                <a16:creationId xmlns:a16="http://schemas.microsoft.com/office/drawing/2014/main" id="{1D5CAE3A-8035-263D-C551-7C948CEB7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88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Processing Data</a:t>
            </a:r>
            <a:endParaRPr dirty="0"/>
          </a:p>
        </p:txBody>
      </p:sp>
      <p:sp>
        <p:nvSpPr>
          <p:cNvPr id="4" name="Google Shape;20350;p42">
            <a:extLst>
              <a:ext uri="{FF2B5EF4-FFF2-40B4-BE49-F238E27FC236}">
                <a16:creationId xmlns:a16="http://schemas.microsoft.com/office/drawing/2014/main" id="{4B16ECE0-738D-72D7-5AFA-D0E646DDF014}"/>
              </a:ext>
            </a:extLst>
          </p:cNvPr>
          <p:cNvSpPr txBox="1">
            <a:spLocks/>
          </p:cNvSpPr>
          <p:nvPr/>
        </p:nvSpPr>
        <p:spPr>
          <a:xfrm>
            <a:off x="528320" y="1358900"/>
            <a:ext cx="6310313" cy="321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en-US"/>
              <a:t>Computers are limited in</a:t>
            </a:r>
          </a:p>
          <a:p>
            <a:pPr marL="139700" indent="0">
              <a:buFont typeface="Montserrat"/>
              <a:buNone/>
            </a:pPr>
            <a:r>
              <a:rPr lang="en-US"/>
              <a:t>processing data.</a:t>
            </a:r>
          </a:p>
          <a:p>
            <a:pPr marL="139700" indent="0">
              <a:buFont typeface="Montserrat"/>
              <a:buNone/>
            </a:pPr>
            <a:endParaRPr lang="en-US"/>
          </a:p>
          <a:p>
            <a:pPr marL="139700" indent="0">
              <a:buFont typeface="Montserrat"/>
              <a:buNone/>
            </a:pPr>
            <a:endParaRPr lang="en-US"/>
          </a:p>
          <a:p>
            <a:r>
              <a:rPr lang="en-US"/>
              <a:t>Fetch and execution can’t</a:t>
            </a:r>
          </a:p>
          <a:p>
            <a:pPr marL="139700" indent="0">
              <a:buFont typeface="Montserrat"/>
              <a:buNone/>
            </a:pPr>
            <a:r>
              <a:rPr lang="en-US"/>
              <a:t>       be simultaneous</a:t>
            </a:r>
          </a:p>
          <a:p>
            <a:pPr marL="139700" indent="0">
              <a:buFont typeface="Montserrat"/>
              <a:buNone/>
            </a:pPr>
            <a:endParaRPr lang="en-US"/>
          </a:p>
          <a:p>
            <a:r>
              <a:rPr lang="en-US"/>
              <a:t>Most time is spent in fetching</a:t>
            </a:r>
          </a:p>
          <a:p>
            <a:endParaRPr lang="en-US"/>
          </a:p>
          <a:p>
            <a:r>
              <a:rPr lang="en-US"/>
              <a:t>Limits large-scale operations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ECE55-7E43-36A6-F0A5-42E246D6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0" y="868995"/>
            <a:ext cx="3937955" cy="38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8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FBAD88-8F00-59FD-90C4-F82BA0E7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7" y="1026319"/>
            <a:ext cx="4382969" cy="34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247F2D-A1DC-40AC-0E08-07557ECF4BC3}"/>
              </a:ext>
            </a:extLst>
          </p:cNvPr>
          <p:cNvSpPr/>
          <p:nvPr/>
        </p:nvSpPr>
        <p:spPr>
          <a:xfrm>
            <a:off x="1146412" y="145576"/>
            <a:ext cx="6887570" cy="4852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ADD6B-47C4-5B5D-CD55-EA386BEA0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84"/>
          <a:stretch/>
        </p:blipFill>
        <p:spPr>
          <a:xfrm>
            <a:off x="1265239" y="304156"/>
            <a:ext cx="6613522" cy="4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6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1F1CBF-15A4-7D72-B5A8-B4DC35B9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932" y="2406216"/>
            <a:ext cx="2900539" cy="1514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ABD390-5806-4B15-18B4-3F6B6EB13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36" y="920847"/>
            <a:ext cx="1319530" cy="1265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34AAB-A62B-C919-DA6F-22C07F703FA3}"/>
              </a:ext>
            </a:extLst>
          </p:cNvPr>
          <p:cNvSpPr txBox="1"/>
          <p:nvPr/>
        </p:nvSpPr>
        <p:spPr>
          <a:xfrm>
            <a:off x="556449" y="383919"/>
            <a:ext cx="2636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Size of transistors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C0232-4347-CBD9-07FB-101691C36B03}"/>
              </a:ext>
            </a:extLst>
          </p:cNvPr>
          <p:cNvSpPr txBox="1"/>
          <p:nvPr/>
        </p:nvSpPr>
        <p:spPr>
          <a:xfrm>
            <a:off x="701269" y="1835675"/>
            <a:ext cx="3152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Transistors have halved in size every 2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Current transistors are 7nm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Approaching the size of an atom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8EE16-A687-5F79-48E6-DB7DA0AC07C4}"/>
              </a:ext>
            </a:extLst>
          </p:cNvPr>
          <p:cNvSpPr txBox="1"/>
          <p:nvPr/>
        </p:nvSpPr>
        <p:spPr>
          <a:xfrm>
            <a:off x="4601642" y="1291860"/>
            <a:ext cx="105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7 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3994C-839C-99F8-ADC4-790AC46A6004}"/>
              </a:ext>
            </a:extLst>
          </p:cNvPr>
          <p:cNvSpPr txBox="1"/>
          <p:nvPr/>
        </p:nvSpPr>
        <p:spPr>
          <a:xfrm>
            <a:off x="3853468" y="2805856"/>
            <a:ext cx="187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7000 nm</a:t>
            </a:r>
          </a:p>
        </p:txBody>
      </p:sp>
    </p:spTree>
    <p:extLst>
      <p:ext uri="{BB962C8B-B14F-4D97-AF65-F5344CB8AC3E}">
        <p14:creationId xmlns:p14="http://schemas.microsoft.com/office/powerpoint/2010/main" val="249132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5EA5C4-28E9-CE8C-DA16-29C5306130B6}"/>
              </a:ext>
            </a:extLst>
          </p:cNvPr>
          <p:cNvSpPr/>
          <p:nvPr/>
        </p:nvSpPr>
        <p:spPr>
          <a:xfrm>
            <a:off x="953740" y="467360"/>
            <a:ext cx="7181453" cy="4201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8AFDE-2692-4188-2339-FADAF7C9E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0" b="6000"/>
          <a:stretch/>
        </p:blipFill>
        <p:spPr>
          <a:xfrm>
            <a:off x="1144295" y="682228"/>
            <a:ext cx="6855409" cy="37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9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7" name="Google Shape;20717;p60"/>
          <p:cNvSpPr txBox="1">
            <a:spLocks noGrp="1"/>
          </p:cNvSpPr>
          <p:nvPr>
            <p:ph type="title"/>
          </p:nvPr>
        </p:nvSpPr>
        <p:spPr>
          <a:xfrm>
            <a:off x="532220" y="2722025"/>
            <a:ext cx="6925220" cy="16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 to </a:t>
            </a:r>
            <a:br>
              <a:rPr lang="en" sz="4000" dirty="0"/>
            </a:br>
            <a:r>
              <a:rPr lang="en" sz="4000" dirty="0"/>
              <a:t>Quantum </a:t>
            </a:r>
            <a:br>
              <a:rPr lang="en" sz="4000" dirty="0"/>
            </a:br>
            <a:r>
              <a:rPr lang="en" sz="4000" dirty="0"/>
              <a:t>Computers</a:t>
            </a:r>
            <a:endParaRPr sz="4000" dirty="0"/>
          </a:p>
        </p:txBody>
      </p:sp>
      <p:sp>
        <p:nvSpPr>
          <p:cNvPr id="20718" name="Google Shape;20718;p60"/>
          <p:cNvSpPr txBox="1">
            <a:spLocks noGrp="1"/>
          </p:cNvSpPr>
          <p:nvPr>
            <p:ph type="title" idx="2"/>
          </p:nvPr>
        </p:nvSpPr>
        <p:spPr>
          <a:xfrm>
            <a:off x="532219" y="1605085"/>
            <a:ext cx="1264735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719" name="Google Shape;20719;p60"/>
          <p:cNvSpPr txBox="1">
            <a:spLocks noGrp="1"/>
          </p:cNvSpPr>
          <p:nvPr>
            <p:ph type="subTitle" idx="1"/>
          </p:nvPr>
        </p:nvSpPr>
        <p:spPr>
          <a:xfrm>
            <a:off x="532220" y="4504750"/>
            <a:ext cx="4772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Saifullah Imran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CB18EF-9472-2F79-13AE-017EB50FCC89}"/>
              </a:ext>
            </a:extLst>
          </p:cNvPr>
          <p:cNvSpPr/>
          <p:nvPr/>
        </p:nvSpPr>
        <p:spPr>
          <a:xfrm>
            <a:off x="5125720" y="1683224"/>
            <a:ext cx="3754120" cy="25430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8B121-D562-04BC-B5FC-5C6F601F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E5907-A926-692A-F370-55F1BFE2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Refers to principles of Quantum Physics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Main principles of Quantum Physics are:</a:t>
            </a:r>
          </a:p>
          <a:p>
            <a:pPr marL="139700" indent="0">
              <a:buNone/>
            </a:pPr>
            <a:endParaRPr lang="en-US" dirty="0"/>
          </a:p>
          <a:p>
            <a:pPr marL="939800" lvl="1" indent="-342900">
              <a:buAutoNum type="arabicPeriod"/>
            </a:pPr>
            <a:r>
              <a:rPr lang="en-US" dirty="0"/>
              <a:t>Superposition</a:t>
            </a:r>
          </a:p>
          <a:p>
            <a:pPr marL="939800" lvl="1" indent="-342900">
              <a:buAutoNum type="arabicPeriod"/>
            </a:pPr>
            <a:r>
              <a:rPr lang="en-US" dirty="0"/>
              <a:t>Quantum Interference</a:t>
            </a:r>
          </a:p>
          <a:p>
            <a:pPr marL="939800" lvl="1" indent="-342900">
              <a:buAutoNum type="arabicPeriod"/>
            </a:pPr>
            <a:r>
              <a:rPr lang="en-US" dirty="0"/>
              <a:t>Entanglement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18FE7C-C7E3-F794-CB77-C08A4044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6685" y="1839221"/>
            <a:ext cx="3526155" cy="224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6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C07242-791B-A0B2-82AA-642A238359B4}"/>
              </a:ext>
            </a:extLst>
          </p:cNvPr>
          <p:cNvSpPr/>
          <p:nvPr/>
        </p:nvSpPr>
        <p:spPr>
          <a:xfrm>
            <a:off x="4966016" y="1356360"/>
            <a:ext cx="3852863" cy="3590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5EEC6-439D-8D61-B381-FE871B39A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32" y="397509"/>
            <a:ext cx="5081700" cy="1239625"/>
          </a:xfrm>
        </p:spPr>
        <p:txBody>
          <a:bodyPr/>
          <a:lstStyle/>
          <a:p>
            <a:r>
              <a:rPr lang="en-US" dirty="0"/>
              <a:t>Quantum Computing and Atoms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26305-705A-5FEC-64E4-1E5A3FA64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121" y="1996440"/>
            <a:ext cx="4359000" cy="252984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Atom computing is building a high reputation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World’s most scalable Quantum Computers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/>
              <a:t>Uses Strontium Atoms</a:t>
            </a:r>
          </a:p>
        </p:txBody>
      </p:sp>
      <p:pic>
        <p:nvPicPr>
          <p:cNvPr id="4" name="Content Placeholder 4" descr="Atom">
            <a:extLst>
              <a:ext uri="{FF2B5EF4-FFF2-40B4-BE49-F238E27FC236}">
                <a16:creationId xmlns:a16="http://schemas.microsoft.com/office/drawing/2014/main" id="{1986FC4B-5D5E-C1ED-0040-B4007D61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5060315" y="1527810"/>
            <a:ext cx="3606165" cy="32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1107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3" name="Google Shape;20313;p39"/>
          <p:cNvSpPr txBox="1">
            <a:spLocks noGrp="1"/>
          </p:cNvSpPr>
          <p:nvPr>
            <p:ph type="title"/>
          </p:nvPr>
        </p:nvSpPr>
        <p:spPr>
          <a:xfrm>
            <a:off x="725700" y="1266286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314" name="Google Shape;20314;p39"/>
          <p:cNvSpPr txBox="1">
            <a:spLocks noGrp="1"/>
          </p:cNvSpPr>
          <p:nvPr>
            <p:ph type="subTitle" idx="1"/>
          </p:nvPr>
        </p:nvSpPr>
        <p:spPr>
          <a:xfrm>
            <a:off x="720000" y="2221991"/>
            <a:ext cx="27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they and how do they work?</a:t>
            </a:r>
            <a:endParaRPr dirty="0"/>
          </a:p>
        </p:txBody>
      </p:sp>
      <p:sp>
        <p:nvSpPr>
          <p:cNvPr id="20315" name="Google Shape;20315;p39"/>
          <p:cNvSpPr txBox="1">
            <a:spLocks noGrp="1"/>
          </p:cNvSpPr>
          <p:nvPr>
            <p:ph type="title" idx="2"/>
          </p:nvPr>
        </p:nvSpPr>
        <p:spPr>
          <a:xfrm>
            <a:off x="3962300" y="1266286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316" name="Google Shape;20316;p39"/>
          <p:cNvSpPr txBox="1">
            <a:spLocks noGrp="1"/>
          </p:cNvSpPr>
          <p:nvPr>
            <p:ph type="subTitle" idx="3"/>
          </p:nvPr>
        </p:nvSpPr>
        <p:spPr>
          <a:xfrm>
            <a:off x="3962300" y="2213396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 might need other alternatives</a:t>
            </a:r>
            <a:endParaRPr dirty="0"/>
          </a:p>
        </p:txBody>
      </p:sp>
      <p:sp>
        <p:nvSpPr>
          <p:cNvPr id="20317" name="Google Shape;20317;p39"/>
          <p:cNvSpPr txBox="1">
            <a:spLocks noGrp="1"/>
          </p:cNvSpPr>
          <p:nvPr>
            <p:ph type="title" idx="4"/>
          </p:nvPr>
        </p:nvSpPr>
        <p:spPr>
          <a:xfrm>
            <a:off x="725703" y="3005411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18" name="Google Shape;20318;p39"/>
          <p:cNvSpPr txBox="1">
            <a:spLocks noGrp="1"/>
          </p:cNvSpPr>
          <p:nvPr>
            <p:ph type="subTitle" idx="5"/>
          </p:nvPr>
        </p:nvSpPr>
        <p:spPr>
          <a:xfrm>
            <a:off x="725700" y="4265533"/>
            <a:ext cx="27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possible answer</a:t>
            </a:r>
            <a:endParaRPr dirty="0"/>
          </a:p>
        </p:txBody>
      </p:sp>
      <p:sp>
        <p:nvSpPr>
          <p:cNvPr id="20319" name="Google Shape;20319;p39"/>
          <p:cNvSpPr txBox="1">
            <a:spLocks noGrp="1"/>
          </p:cNvSpPr>
          <p:nvPr>
            <p:ph type="title" idx="6"/>
          </p:nvPr>
        </p:nvSpPr>
        <p:spPr>
          <a:xfrm>
            <a:off x="3962300" y="3005411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20" name="Google Shape;20320;p39"/>
          <p:cNvSpPr txBox="1">
            <a:spLocks noGrp="1"/>
          </p:cNvSpPr>
          <p:nvPr>
            <p:ph type="subTitle" idx="7"/>
          </p:nvPr>
        </p:nvSpPr>
        <p:spPr>
          <a:xfrm>
            <a:off x="3962300" y="4265533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far along are we?</a:t>
            </a:r>
            <a:endParaRPr dirty="0"/>
          </a:p>
        </p:txBody>
      </p:sp>
      <p:sp>
        <p:nvSpPr>
          <p:cNvPr id="20321" name="Google Shape;20321;p3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322" name="Google Shape;20322;p39"/>
          <p:cNvSpPr txBox="1">
            <a:spLocks noGrp="1"/>
          </p:cNvSpPr>
          <p:nvPr>
            <p:ph type="subTitle" idx="9"/>
          </p:nvPr>
        </p:nvSpPr>
        <p:spPr>
          <a:xfrm>
            <a:off x="720000" y="1837748"/>
            <a:ext cx="2960122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Today’s Computers</a:t>
            </a:r>
          </a:p>
        </p:txBody>
      </p:sp>
      <p:sp>
        <p:nvSpPr>
          <p:cNvPr id="20323" name="Google Shape;20323;p39"/>
          <p:cNvSpPr txBox="1">
            <a:spLocks noGrp="1"/>
          </p:cNvSpPr>
          <p:nvPr>
            <p:ph type="subTitle" idx="13"/>
          </p:nvPr>
        </p:nvSpPr>
        <p:spPr>
          <a:xfrm>
            <a:off x="3962300" y="1839036"/>
            <a:ext cx="4055592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Limits of Computers</a:t>
            </a:r>
            <a:endParaRPr dirty="0"/>
          </a:p>
        </p:txBody>
      </p:sp>
      <p:sp>
        <p:nvSpPr>
          <p:cNvPr id="20324" name="Google Shape;20324;p39"/>
          <p:cNvSpPr txBox="1">
            <a:spLocks noGrp="1"/>
          </p:cNvSpPr>
          <p:nvPr>
            <p:ph type="subTitle" idx="14"/>
          </p:nvPr>
        </p:nvSpPr>
        <p:spPr>
          <a:xfrm>
            <a:off x="720000" y="3733422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Quantum Computers</a:t>
            </a:r>
            <a:endParaRPr dirty="0"/>
          </a:p>
        </p:txBody>
      </p:sp>
      <p:sp>
        <p:nvSpPr>
          <p:cNvPr id="20325" name="Google Shape;20325;p39"/>
          <p:cNvSpPr txBox="1">
            <a:spLocks noGrp="1"/>
          </p:cNvSpPr>
          <p:nvPr>
            <p:ph type="subTitle" idx="15"/>
          </p:nvPr>
        </p:nvSpPr>
        <p:spPr>
          <a:xfrm>
            <a:off x="3962300" y="3733422"/>
            <a:ext cx="27249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Possibilities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D10C-5C65-6E94-F434-D348B2718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28185"/>
            <a:ext cx="7704000" cy="572700"/>
          </a:xfrm>
        </p:spPr>
        <p:txBody>
          <a:bodyPr/>
          <a:lstStyle/>
          <a:p>
            <a:r>
              <a:rPr lang="en-US" dirty="0"/>
              <a:t>Comparison with Classic</a:t>
            </a:r>
            <a:br>
              <a:rPr lang="en-US" dirty="0"/>
            </a:br>
            <a:r>
              <a:rPr lang="en-US" dirty="0"/>
              <a:t>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C6CD-2F59-5696-C15E-D46797F13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0" y="2494279"/>
            <a:ext cx="3286760" cy="299806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Uses Qubits which can represent both ‘0’ and ‘1’ simultaneously</a:t>
            </a:r>
          </a:p>
          <a:p>
            <a:endParaRPr lang="en-US" dirty="0"/>
          </a:p>
          <a:p>
            <a:r>
              <a:rPr lang="en-US" dirty="0"/>
              <a:t>Can handle calculations much faster</a:t>
            </a:r>
          </a:p>
        </p:txBody>
      </p:sp>
      <p:pic>
        <p:nvPicPr>
          <p:cNvPr id="4" name="Content Placeholder 4" descr="R">
            <a:extLst>
              <a:ext uri="{FF2B5EF4-FFF2-40B4-BE49-F238E27FC236}">
                <a16:creationId xmlns:a16="http://schemas.microsoft.com/office/drawing/2014/main" id="{3F984B8F-3AEF-0D1C-A310-FD96FFDE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1930096"/>
            <a:ext cx="4399280" cy="282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1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73C8-150B-842F-45B8-DAE12B58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00" y="1432950"/>
            <a:ext cx="1433300" cy="572700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26CC1-3B1A-D8F2-9A19-F88E5B109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2086950"/>
            <a:ext cx="2717700" cy="20278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Extremely fast and effective</a:t>
            </a:r>
          </a:p>
          <a:p>
            <a:pPr marL="1397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solve Complex Problems</a:t>
            </a:r>
          </a:p>
          <a:p>
            <a:pPr marL="1397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evaluate Complex Stimulations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F1F7C7-8C7D-7482-BC85-74C302F26E5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962300" y="1432950"/>
            <a:ext cx="1331060" cy="572700"/>
          </a:xfrm>
        </p:spPr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81CFC4-6D96-9794-CB8E-50ABE26F8ED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962300" y="2086950"/>
            <a:ext cx="2717700" cy="229201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Hard to Control</a:t>
            </a:r>
          </a:p>
          <a:p>
            <a:pPr marL="1397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Complex Hardware Schemes</a:t>
            </a:r>
          </a:p>
          <a:p>
            <a:pPr marL="1397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Qubits are not digital, so they can’t be used for error correction.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3E2C7D3-B3FE-249D-85EE-367AE780E2DE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20851633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50D91AC-FBC5-BA5A-8E8B-D5979DCB0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3686" y="1199800"/>
            <a:ext cx="5567700" cy="899700"/>
          </a:xfrm>
        </p:spPr>
        <p:txBody>
          <a:bodyPr/>
          <a:lstStyle/>
          <a:p>
            <a:pPr algn="l"/>
            <a:r>
              <a:rPr lang="en-US" dirty="0"/>
              <a:t>Presenter: Ahmed Asif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0DB8C-DFF6-39E2-977F-0A62EA0C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078" y="535000"/>
            <a:ext cx="6173044" cy="664800"/>
          </a:xfrm>
        </p:spPr>
        <p:txBody>
          <a:bodyPr/>
          <a:lstStyle/>
          <a:p>
            <a:r>
              <a:rPr lang="en-US" sz="4800" dirty="0"/>
              <a:t>Future Possibilities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71DAA2-0297-7740-2FAC-5FB2CDAC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5" y="209662"/>
            <a:ext cx="1975275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EE590-8A94-D440-1AD2-FDD99C2E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73" y="795762"/>
            <a:ext cx="5852900" cy="3902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4AE674-8A3C-5EED-5A33-DF23DEA0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ESG IT Survey</a:t>
            </a:r>
          </a:p>
        </p:txBody>
      </p:sp>
    </p:spTree>
    <p:extLst>
      <p:ext uri="{BB962C8B-B14F-4D97-AF65-F5344CB8AC3E}">
        <p14:creationId xmlns:p14="http://schemas.microsoft.com/office/powerpoint/2010/main" val="682816602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2A00-461B-A79D-53A6-03BE694D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6169"/>
            <a:ext cx="7704000" cy="572700"/>
          </a:xfrm>
        </p:spPr>
        <p:txBody>
          <a:bodyPr/>
          <a:lstStyle/>
          <a:p>
            <a:r>
              <a:rPr lang="en-US" dirty="0"/>
              <a:t>Future Uses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79AAFE-0DB4-A360-BF99-CC379D2FB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Quantum Cognition:</a:t>
            </a:r>
          </a:p>
          <a:p>
            <a:pPr marL="139700" indent="0">
              <a:buNone/>
            </a:pPr>
            <a:r>
              <a:rPr lang="en-US" dirty="0"/>
              <a:t>Model concepts such as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Human Brain</a:t>
            </a:r>
          </a:p>
          <a:p>
            <a:r>
              <a:rPr lang="en-US" dirty="0"/>
              <a:t>Language</a:t>
            </a:r>
          </a:p>
          <a:p>
            <a:r>
              <a:rPr lang="en-US" dirty="0"/>
              <a:t>Decision Making</a:t>
            </a:r>
          </a:p>
          <a:p>
            <a:r>
              <a:rPr lang="en-US" dirty="0"/>
              <a:t>Human Memory</a:t>
            </a:r>
          </a:p>
          <a:p>
            <a:r>
              <a:rPr lang="en-US" dirty="0"/>
              <a:t>Conceptual Reasoning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Quantum Cryptography:</a:t>
            </a:r>
          </a:p>
          <a:p>
            <a:pPr marL="139700" indent="0">
              <a:buNone/>
            </a:pPr>
            <a:r>
              <a:rPr lang="en-US" dirty="0"/>
              <a:t>Develop secure encryption methods by taking advantage of quantum mechanical properties.</a:t>
            </a:r>
          </a:p>
        </p:txBody>
      </p:sp>
    </p:spTree>
    <p:extLst>
      <p:ext uri="{BB962C8B-B14F-4D97-AF65-F5344CB8AC3E}">
        <p14:creationId xmlns:p14="http://schemas.microsoft.com/office/powerpoint/2010/main" val="1104750716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2A00-461B-A79D-53A6-03BE694D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6169"/>
            <a:ext cx="7704000" cy="572700"/>
          </a:xfrm>
        </p:spPr>
        <p:txBody>
          <a:bodyPr/>
          <a:lstStyle/>
          <a:p>
            <a:r>
              <a:rPr lang="en-US" dirty="0"/>
              <a:t>Future Uses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79AAFE-0DB4-A360-BF99-CC379D2FB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Quantum Optics:</a:t>
            </a:r>
          </a:p>
          <a:p>
            <a:pPr marL="139700" indent="0">
              <a:buNone/>
            </a:pPr>
            <a:r>
              <a:rPr lang="en-US" dirty="0"/>
              <a:t>Examine interactions of photons with particles and atoms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Quantum Neural Networks:</a:t>
            </a:r>
          </a:p>
          <a:p>
            <a:pPr marL="139700" indent="0">
              <a:buNone/>
            </a:pPr>
            <a:r>
              <a:rPr lang="en-US" dirty="0"/>
              <a:t>Combination of Classical Artificial Neural Network models with advantages of Quantum Computing to develop efficient algorithms.</a:t>
            </a:r>
          </a:p>
        </p:txBody>
      </p:sp>
    </p:spTree>
    <p:extLst>
      <p:ext uri="{BB962C8B-B14F-4D97-AF65-F5344CB8AC3E}">
        <p14:creationId xmlns:p14="http://schemas.microsoft.com/office/powerpoint/2010/main" val="352538347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2" name="Google Shape;20852;p70"/>
          <p:cNvSpPr txBox="1">
            <a:spLocks noGrp="1"/>
          </p:cNvSpPr>
          <p:nvPr>
            <p:ph type="ctrTitle"/>
          </p:nvPr>
        </p:nvSpPr>
        <p:spPr>
          <a:xfrm>
            <a:off x="4001360" y="455255"/>
            <a:ext cx="4828979" cy="2185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Conclusion</a:t>
            </a:r>
            <a:endParaRPr sz="5400" dirty="0"/>
          </a:p>
        </p:txBody>
      </p:sp>
      <p:sp>
        <p:nvSpPr>
          <p:cNvPr id="20853" name="Google Shape;20853;p70"/>
          <p:cNvSpPr txBox="1">
            <a:spLocks noGrp="1"/>
          </p:cNvSpPr>
          <p:nvPr>
            <p:ph type="subTitle" idx="1"/>
          </p:nvPr>
        </p:nvSpPr>
        <p:spPr>
          <a:xfrm>
            <a:off x="4536439" y="1621928"/>
            <a:ext cx="4293900" cy="29865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>
                <a:latin typeface="Red Hat Text"/>
                <a:ea typeface="Red Hat Text"/>
                <a:cs typeface="Red Hat Text"/>
                <a:sym typeface="Red Hat Text"/>
              </a:rPr>
              <a:t>Do you have any questions?</a:t>
            </a:r>
            <a:endParaRPr b="1"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i220001@nu.edu.pk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+92 111 241 241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sjournal.readthedocs.io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presentation by: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Ibrahim Awais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Taha</a:t>
            </a:r>
            <a:br>
              <a:rPr lang="en" dirty="0"/>
            </a:br>
            <a:r>
              <a:rPr lang="en" dirty="0"/>
              <a:t>Ahmed Asif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Saifullah Imran</a:t>
            </a:r>
            <a:endParaRPr dirty="0"/>
          </a:p>
        </p:txBody>
      </p:sp>
      <p:sp>
        <p:nvSpPr>
          <p:cNvPr id="20865" name="Google Shape;20865;p70"/>
          <p:cNvSpPr/>
          <p:nvPr/>
        </p:nvSpPr>
        <p:spPr>
          <a:xfrm rot="449789" flipH="1">
            <a:off x="1002491" y="3704701"/>
            <a:ext cx="1487737" cy="810198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6" name="Google Shape;20866;p70"/>
          <p:cNvSpPr/>
          <p:nvPr/>
        </p:nvSpPr>
        <p:spPr>
          <a:xfrm rot="-8990430">
            <a:off x="2022356" y="787327"/>
            <a:ext cx="814258" cy="507851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7" name="Google Shape;20867;p70"/>
          <p:cNvSpPr/>
          <p:nvPr/>
        </p:nvSpPr>
        <p:spPr>
          <a:xfrm rot="9451889">
            <a:off x="2735010" y="1641650"/>
            <a:ext cx="562396" cy="350734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20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0" name="Google Shape;20340;p41"/>
          <p:cNvSpPr txBox="1">
            <a:spLocks noGrp="1"/>
          </p:cNvSpPr>
          <p:nvPr>
            <p:ph type="subTitle" idx="1"/>
          </p:nvPr>
        </p:nvSpPr>
        <p:spPr>
          <a:xfrm>
            <a:off x="715099" y="4174850"/>
            <a:ext cx="4489800" cy="2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Ibrahim Awais</a:t>
            </a:r>
            <a:endParaRPr dirty="0"/>
          </a:p>
        </p:txBody>
      </p:sp>
      <p:sp>
        <p:nvSpPr>
          <p:cNvPr id="20341" name="Google Shape;20341;p41"/>
          <p:cNvSpPr txBox="1">
            <a:spLocks noGrp="1"/>
          </p:cNvSpPr>
          <p:nvPr>
            <p:ph type="title"/>
          </p:nvPr>
        </p:nvSpPr>
        <p:spPr>
          <a:xfrm>
            <a:off x="715099" y="3232800"/>
            <a:ext cx="6496499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Today’s Computers</a:t>
            </a:r>
            <a:endParaRPr sz="4000" dirty="0"/>
          </a:p>
        </p:txBody>
      </p:sp>
      <p:sp>
        <p:nvSpPr>
          <p:cNvPr id="20342" name="Google Shape;20342;p41"/>
          <p:cNvSpPr txBox="1">
            <a:spLocks noGrp="1"/>
          </p:cNvSpPr>
          <p:nvPr>
            <p:ph type="title" idx="2"/>
          </p:nvPr>
        </p:nvSpPr>
        <p:spPr>
          <a:xfrm>
            <a:off x="715100" y="2391000"/>
            <a:ext cx="11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43" name="Google Shape;20343;p41"/>
          <p:cNvSpPr/>
          <p:nvPr/>
        </p:nvSpPr>
        <p:spPr>
          <a:xfrm rot="-7945848" flipH="1">
            <a:off x="6675816" y="1990967"/>
            <a:ext cx="1505002" cy="819775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4" name="Google Shape;20344;p41"/>
          <p:cNvSpPr/>
          <p:nvPr/>
        </p:nvSpPr>
        <p:spPr>
          <a:xfrm rot="2700274">
            <a:off x="6674703" y="735691"/>
            <a:ext cx="765271" cy="477286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0" scaled="0"/>
        </a:gradFill>
        <a:effectLst/>
      </p:bgPr>
    </p:bg>
    <p:spTree>
      <p:nvGrpSpPr>
        <p:cNvPr id="1" name="Shape 20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9" name="Google Shape;20349;p42"/>
          <p:cNvSpPr txBox="1">
            <a:spLocks noGrp="1"/>
          </p:cNvSpPr>
          <p:nvPr>
            <p:ph type="title"/>
          </p:nvPr>
        </p:nvSpPr>
        <p:spPr>
          <a:xfrm>
            <a:off x="64888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Computers</a:t>
            </a:r>
            <a:endParaRPr dirty="0"/>
          </a:p>
        </p:txBody>
      </p:sp>
      <p:sp>
        <p:nvSpPr>
          <p:cNvPr id="20350" name="Google Shape;20350;p42"/>
          <p:cNvSpPr txBox="1">
            <a:spLocks noGrp="1"/>
          </p:cNvSpPr>
          <p:nvPr>
            <p:ph type="body" idx="4294967295"/>
          </p:nvPr>
        </p:nvSpPr>
        <p:spPr>
          <a:xfrm>
            <a:off x="528320" y="1358900"/>
            <a:ext cx="6310313" cy="3217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  Made up of very simple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  doing very simple things:</a:t>
            </a:r>
          </a:p>
          <a:p>
            <a:pPr marL="596900" lvl="1" indent="0">
              <a:buNone/>
            </a:pPr>
            <a:r>
              <a:rPr lang="en-US" dirty="0">
                <a:solidFill>
                  <a:schemeClr val="dk1"/>
                </a:solidFill>
              </a:rPr>
              <a:t>1.      Storing Data</a:t>
            </a:r>
            <a:br>
              <a:rPr lang="en-US" dirty="0"/>
            </a:br>
            <a:r>
              <a:rPr lang="en-US" dirty="0"/>
              <a:t>2.     </a:t>
            </a:r>
            <a:r>
              <a:rPr lang="en-US" dirty="0">
                <a:solidFill>
                  <a:schemeClr val="dk1"/>
                </a:solidFill>
              </a:rPr>
              <a:t>Processing Data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3.     Controlling Data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/>
              <a:t>Handled with Processors</a:t>
            </a:r>
            <a:endParaRPr lang="en-US" dirty="0">
              <a:solidFill>
                <a:schemeClr val="dk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B6EC78-C552-853C-11D3-42EC58BF0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24"/>
          <a:stretch/>
        </p:blipFill>
        <p:spPr>
          <a:xfrm>
            <a:off x="4172040" y="1253574"/>
            <a:ext cx="4018280" cy="278875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0AA40B-7334-D4C5-AF6A-EF3DF886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66" y="773745"/>
            <a:ext cx="3902053" cy="35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4D0A74-B979-07C1-C850-1D7CFF1E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13" b="23313"/>
          <a:stretch/>
        </p:blipFill>
        <p:spPr>
          <a:xfrm>
            <a:off x="2275029" y="1319284"/>
            <a:ext cx="6146330" cy="3542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3BFDCF-664E-AE4F-6F7C-BCAC245A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59" y="317647"/>
            <a:ext cx="7704000" cy="1191900"/>
          </a:xfrm>
        </p:spPr>
        <p:txBody>
          <a:bodyPr/>
          <a:lstStyle/>
          <a:p>
            <a:r>
              <a:rPr lang="en-US" sz="7200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07985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1996D5-7E84-323F-0D56-1D3A8F7C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0244" y="2485537"/>
            <a:ext cx="855561" cy="855561"/>
          </a:xfrm>
          <a:prstGeom prst="rect">
            <a:avLst/>
          </a:prstGeom>
        </p:spPr>
      </p:pic>
      <p:sp>
        <p:nvSpPr>
          <p:cNvPr id="20613" name="Google Shape;20613;p58"/>
          <p:cNvSpPr/>
          <p:nvPr/>
        </p:nvSpPr>
        <p:spPr>
          <a:xfrm>
            <a:off x="695830" y="25794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4" name="Google Shape;20614;p58"/>
          <p:cNvSpPr/>
          <p:nvPr/>
        </p:nvSpPr>
        <p:spPr>
          <a:xfrm>
            <a:off x="2120950" y="2579438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5" name="Google Shape;20615;p58"/>
          <p:cNvSpPr/>
          <p:nvPr/>
        </p:nvSpPr>
        <p:spPr>
          <a:xfrm>
            <a:off x="4059151" y="257957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6" name="Google Shape;20616;p58"/>
          <p:cNvSpPr/>
          <p:nvPr/>
        </p:nvSpPr>
        <p:spPr>
          <a:xfrm>
            <a:off x="6131125" y="257942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7" name="Google Shape;20617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parts of a CPU</a:t>
            </a:r>
            <a:endParaRPr dirty="0"/>
          </a:p>
        </p:txBody>
      </p:sp>
      <p:sp>
        <p:nvSpPr>
          <p:cNvPr id="20618" name="Google Shape;20618;p58"/>
          <p:cNvSpPr txBox="1">
            <a:spLocks noGrp="1"/>
          </p:cNvSpPr>
          <p:nvPr>
            <p:ph type="title" idx="4294967295"/>
          </p:nvPr>
        </p:nvSpPr>
        <p:spPr>
          <a:xfrm>
            <a:off x="1459748" y="3683373"/>
            <a:ext cx="190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Registers</a:t>
            </a:r>
            <a:endParaRPr sz="2300" b="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619" name="Google Shape;20619;p58"/>
          <p:cNvSpPr txBox="1">
            <a:spLocks noGrp="1"/>
          </p:cNvSpPr>
          <p:nvPr>
            <p:ph type="subTitle" idx="4294967295"/>
          </p:nvPr>
        </p:nvSpPr>
        <p:spPr>
          <a:xfrm>
            <a:off x="1457199" y="1678557"/>
            <a:ext cx="190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Made of</a:t>
            </a:r>
            <a:endParaRPr dirty="0"/>
          </a:p>
        </p:txBody>
      </p:sp>
      <p:sp>
        <p:nvSpPr>
          <p:cNvPr id="20620" name="Google Shape;20620;p58"/>
          <p:cNvSpPr txBox="1">
            <a:spLocks noGrp="1"/>
          </p:cNvSpPr>
          <p:nvPr>
            <p:ph type="title" idx="4294967295"/>
          </p:nvPr>
        </p:nvSpPr>
        <p:spPr>
          <a:xfrm flipH="1">
            <a:off x="5534685" y="3695220"/>
            <a:ext cx="190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Transistors</a:t>
            </a:r>
            <a:endParaRPr sz="2300" b="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621" name="Google Shape;20621;p58"/>
          <p:cNvSpPr txBox="1">
            <a:spLocks noGrp="1"/>
          </p:cNvSpPr>
          <p:nvPr>
            <p:ph type="subTitle" idx="4294967295"/>
          </p:nvPr>
        </p:nvSpPr>
        <p:spPr>
          <a:xfrm flipH="1">
            <a:off x="5496585" y="1678532"/>
            <a:ext cx="190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Which guide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0622" name="Google Shape;20622;p58"/>
          <p:cNvSpPr txBox="1">
            <a:spLocks noGrp="1"/>
          </p:cNvSpPr>
          <p:nvPr>
            <p:ph type="title" idx="4294967295"/>
          </p:nvPr>
        </p:nvSpPr>
        <p:spPr>
          <a:xfrm flipH="1">
            <a:off x="3373175" y="1678532"/>
            <a:ext cx="1938197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Logic Gates</a:t>
            </a:r>
            <a:endParaRPr sz="2300" b="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623" name="Google Shape;20623;p58"/>
          <p:cNvSpPr txBox="1">
            <a:spLocks noGrp="1"/>
          </p:cNvSpPr>
          <p:nvPr>
            <p:ph type="subTitle" idx="4294967295"/>
          </p:nvPr>
        </p:nvSpPr>
        <p:spPr>
          <a:xfrm flipH="1">
            <a:off x="3501010" y="3686870"/>
            <a:ext cx="167965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Combinations of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0624" name="Google Shape;20624;p58"/>
          <p:cNvSpPr txBox="1">
            <a:spLocks noGrp="1"/>
          </p:cNvSpPr>
          <p:nvPr>
            <p:ph type="title" idx="4294967295"/>
          </p:nvPr>
        </p:nvSpPr>
        <p:spPr>
          <a:xfrm>
            <a:off x="-76928" y="1688692"/>
            <a:ext cx="190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Processor</a:t>
            </a:r>
            <a:endParaRPr sz="2300" b="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625" name="Google Shape;20625;p58"/>
          <p:cNvSpPr txBox="1">
            <a:spLocks noGrp="1"/>
          </p:cNvSpPr>
          <p:nvPr>
            <p:ph type="subTitle" idx="4294967295"/>
          </p:nvPr>
        </p:nvSpPr>
        <p:spPr>
          <a:xfrm>
            <a:off x="550905" y="3711532"/>
            <a:ext cx="675690" cy="375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Has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0641" name="Google Shape;20641;p58"/>
          <p:cNvCxnSpPr>
            <a:cxnSpLocks/>
          </p:cNvCxnSpPr>
          <p:nvPr/>
        </p:nvCxnSpPr>
        <p:spPr>
          <a:xfrm>
            <a:off x="873172" y="2135732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2" name="Google Shape;20642;p58"/>
          <p:cNvCxnSpPr>
            <a:cxnSpLocks/>
          </p:cNvCxnSpPr>
          <p:nvPr/>
        </p:nvCxnSpPr>
        <p:spPr>
          <a:xfrm>
            <a:off x="874230" y="3425542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3" name="Google Shape;20643;p58"/>
          <p:cNvCxnSpPr>
            <a:cxnSpLocks/>
          </p:cNvCxnSpPr>
          <p:nvPr/>
        </p:nvCxnSpPr>
        <p:spPr>
          <a:xfrm>
            <a:off x="2404124" y="2135757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4" name="Google Shape;20644;p58"/>
          <p:cNvCxnSpPr>
            <a:cxnSpLocks/>
          </p:cNvCxnSpPr>
          <p:nvPr/>
        </p:nvCxnSpPr>
        <p:spPr>
          <a:xfrm>
            <a:off x="2406665" y="3424706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5" name="Google Shape;20645;p58"/>
          <p:cNvCxnSpPr>
            <a:cxnSpLocks/>
          </p:cNvCxnSpPr>
          <p:nvPr/>
        </p:nvCxnSpPr>
        <p:spPr>
          <a:xfrm>
            <a:off x="4334748" y="2135732"/>
            <a:ext cx="0" cy="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6" name="Google Shape;20646;p58"/>
          <p:cNvCxnSpPr>
            <a:cxnSpLocks/>
          </p:cNvCxnSpPr>
          <p:nvPr/>
        </p:nvCxnSpPr>
        <p:spPr>
          <a:xfrm>
            <a:off x="4340421" y="3419763"/>
            <a:ext cx="0" cy="2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7" name="Google Shape;20647;p58"/>
          <p:cNvCxnSpPr>
            <a:cxnSpLocks/>
          </p:cNvCxnSpPr>
          <p:nvPr/>
        </p:nvCxnSpPr>
        <p:spPr>
          <a:xfrm>
            <a:off x="6445415" y="2135807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8" name="Google Shape;20648;p58"/>
          <p:cNvCxnSpPr>
            <a:cxnSpLocks/>
          </p:cNvCxnSpPr>
          <p:nvPr/>
        </p:nvCxnSpPr>
        <p:spPr>
          <a:xfrm>
            <a:off x="6446050" y="3409453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E084FD-BB52-A649-79F3-A6D1571A81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14459" y="2485537"/>
            <a:ext cx="855561" cy="855561"/>
          </a:xfrm>
          <a:prstGeom prst="rect">
            <a:avLst/>
          </a:prstGeom>
        </p:spPr>
      </p:pic>
      <p:cxnSp>
        <p:nvCxnSpPr>
          <p:cNvPr id="9" name="Google Shape;20642;p58">
            <a:extLst>
              <a:ext uri="{FF2B5EF4-FFF2-40B4-BE49-F238E27FC236}">
                <a16:creationId xmlns:a16="http://schemas.microsoft.com/office/drawing/2014/main" id="{393AA8D0-6A60-8CFF-81EB-87D5A5704AF0}"/>
              </a:ext>
            </a:extLst>
          </p:cNvPr>
          <p:cNvCxnSpPr>
            <a:cxnSpLocks/>
          </p:cNvCxnSpPr>
          <p:nvPr/>
        </p:nvCxnSpPr>
        <p:spPr>
          <a:xfrm rot="5400000">
            <a:off x="1405725" y="3780293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0642;p58">
            <a:extLst>
              <a:ext uri="{FF2B5EF4-FFF2-40B4-BE49-F238E27FC236}">
                <a16:creationId xmlns:a16="http://schemas.microsoft.com/office/drawing/2014/main" id="{61223B14-4FF1-5EF4-DD6B-0AC8F640FC06}"/>
              </a:ext>
            </a:extLst>
          </p:cNvPr>
          <p:cNvCxnSpPr>
            <a:cxnSpLocks/>
          </p:cNvCxnSpPr>
          <p:nvPr/>
        </p:nvCxnSpPr>
        <p:spPr>
          <a:xfrm rot="5400000">
            <a:off x="5382089" y="3789391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642;p58">
            <a:extLst>
              <a:ext uri="{FF2B5EF4-FFF2-40B4-BE49-F238E27FC236}">
                <a16:creationId xmlns:a16="http://schemas.microsoft.com/office/drawing/2014/main" id="{F52454FA-AB22-6FFD-70F6-EF305CDF7072}"/>
              </a:ext>
            </a:extLst>
          </p:cNvPr>
          <p:cNvCxnSpPr>
            <a:cxnSpLocks/>
          </p:cNvCxnSpPr>
          <p:nvPr/>
        </p:nvCxnSpPr>
        <p:spPr>
          <a:xfrm rot="5400000">
            <a:off x="3161695" y="1778962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6B6B85B-BD42-233D-ABF8-F6268DBC62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10143" y="2485537"/>
            <a:ext cx="855560" cy="855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48DEE4-2C80-9009-92FD-DFC295E1E6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8568" y="2485537"/>
            <a:ext cx="855560" cy="855560"/>
          </a:xfrm>
          <a:prstGeom prst="rect">
            <a:avLst/>
          </a:prstGeom>
        </p:spPr>
      </p:pic>
      <p:sp>
        <p:nvSpPr>
          <p:cNvPr id="60" name="Google Shape;20624;p58">
            <a:extLst>
              <a:ext uri="{FF2B5EF4-FFF2-40B4-BE49-F238E27FC236}">
                <a16:creationId xmlns:a16="http://schemas.microsoft.com/office/drawing/2014/main" id="{D743A86C-B7EB-8F33-5CB0-5A8C369A80D1}"/>
              </a:ext>
            </a:extLst>
          </p:cNvPr>
          <p:cNvSpPr txBox="1">
            <a:spLocks/>
          </p:cNvSpPr>
          <p:nvPr/>
        </p:nvSpPr>
        <p:spPr>
          <a:xfrm>
            <a:off x="7260913" y="1705699"/>
            <a:ext cx="19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Text"/>
              <a:buNone/>
              <a:defRPr sz="3500" b="1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sz="2300" dirty="0"/>
              <a:t>Electrons</a:t>
            </a:r>
            <a:endParaRPr lang="en-US" sz="2300" b="0" dirty="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62" name="Google Shape;20642;p58">
            <a:extLst>
              <a:ext uri="{FF2B5EF4-FFF2-40B4-BE49-F238E27FC236}">
                <a16:creationId xmlns:a16="http://schemas.microsoft.com/office/drawing/2014/main" id="{05A61DA8-C241-CE53-B6D6-DB5C8CEF9C8B}"/>
              </a:ext>
            </a:extLst>
          </p:cNvPr>
          <p:cNvCxnSpPr>
            <a:cxnSpLocks/>
          </p:cNvCxnSpPr>
          <p:nvPr/>
        </p:nvCxnSpPr>
        <p:spPr>
          <a:xfrm rot="5400000">
            <a:off x="7263251" y="1787992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10" name="Google Shape;20647;p58">
            <a:extLst>
              <a:ext uri="{FF2B5EF4-FFF2-40B4-BE49-F238E27FC236}">
                <a16:creationId xmlns:a16="http://schemas.microsoft.com/office/drawing/2014/main" id="{0F912727-52FC-0313-69FE-7C67D32EBA2A}"/>
              </a:ext>
            </a:extLst>
          </p:cNvPr>
          <p:cNvCxnSpPr>
            <a:cxnSpLocks/>
          </p:cNvCxnSpPr>
          <p:nvPr/>
        </p:nvCxnSpPr>
        <p:spPr>
          <a:xfrm>
            <a:off x="8170372" y="2131772"/>
            <a:ext cx="0" cy="25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650" name="Picture 20649">
            <a:extLst>
              <a:ext uri="{FF2B5EF4-FFF2-40B4-BE49-F238E27FC236}">
                <a16:creationId xmlns:a16="http://schemas.microsoft.com/office/drawing/2014/main" id="{95E28DD7-65B2-A40F-F8AD-5012FC872E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42591" y="2485536"/>
            <a:ext cx="855561" cy="8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59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D9EAE6-4FC2-AEE1-9C34-DE9F19516DDF}"/>
              </a:ext>
            </a:extLst>
          </p:cNvPr>
          <p:cNvSpPr/>
          <p:nvPr/>
        </p:nvSpPr>
        <p:spPr>
          <a:xfrm>
            <a:off x="953740" y="386548"/>
            <a:ext cx="7181453" cy="4354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35CC0-145E-1B54-38AE-CC37DDCF0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7" b="4382"/>
          <a:stretch/>
        </p:blipFill>
        <p:spPr>
          <a:xfrm>
            <a:off x="1134364" y="557571"/>
            <a:ext cx="6817196" cy="39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8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4250EE-8BAC-BB08-8A50-49D71656874D}"/>
              </a:ext>
            </a:extLst>
          </p:cNvPr>
          <p:cNvSpPr/>
          <p:nvPr/>
        </p:nvSpPr>
        <p:spPr>
          <a:xfrm>
            <a:off x="4572000" y="746079"/>
            <a:ext cx="3721289" cy="36666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A40CD-3E7C-B016-22E8-24A9DEF8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837080"/>
            <a:ext cx="4003500" cy="1343760"/>
          </a:xfrm>
        </p:spPr>
        <p:txBody>
          <a:bodyPr/>
          <a:lstStyle/>
          <a:p>
            <a:r>
              <a:rPr lang="en-US" dirty="0"/>
              <a:t>Computers are just electricity that can do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0F291-F4A8-6B10-CD05-9A03500DD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14399"/>
            <a:ext cx="4222660" cy="1307139"/>
          </a:xfrm>
        </p:spPr>
        <p:txBody>
          <a:bodyPr/>
          <a:lstStyle/>
          <a:p>
            <a:r>
              <a:rPr lang="en-US" dirty="0"/>
              <a:t>   Transistors are just electrical levers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12EE8-0679-4914-E0C5-934C8744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62" y="875771"/>
            <a:ext cx="3430070" cy="33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4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Computer Science &amp; Mathematics Major for College: Applied Mathematics by Slidesgo">
  <a:themeElements>
    <a:clrScheme name="Custom 3">
      <a:dk1>
        <a:srgbClr val="000000"/>
      </a:dk1>
      <a:lt1>
        <a:srgbClr val="FFFFFF"/>
      </a:lt1>
      <a:dk2>
        <a:srgbClr val="0B2FA0"/>
      </a:dk2>
      <a:lt2>
        <a:srgbClr val="A157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423</Words>
  <Application>Microsoft Office PowerPoint</Application>
  <PresentationFormat>On-screen Show (16:9)</PresentationFormat>
  <Paragraphs>130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Bebas Neue</vt:lpstr>
      <vt:lpstr>DM Serif Display</vt:lpstr>
      <vt:lpstr>Arial</vt:lpstr>
      <vt:lpstr>Red Hat Text</vt:lpstr>
      <vt:lpstr>Montserrat</vt:lpstr>
      <vt:lpstr>Computer Science &amp; Mathematics Major for College: Applied Mathematics by Slidesgo</vt:lpstr>
      <vt:lpstr>A  Presentation  on  Quantum Computing</vt:lpstr>
      <vt:lpstr>01</vt:lpstr>
      <vt:lpstr>Today’s Computers</vt:lpstr>
      <vt:lpstr>Today’s Computers</vt:lpstr>
      <vt:lpstr>PowerPoint Presentation</vt:lpstr>
      <vt:lpstr>CPU</vt:lpstr>
      <vt:lpstr>The parts of a CPU</vt:lpstr>
      <vt:lpstr>PowerPoint Presentation</vt:lpstr>
      <vt:lpstr>Computers are just electricity that can do Maths</vt:lpstr>
      <vt:lpstr>PowerPoint Presentation</vt:lpstr>
      <vt:lpstr>Limits of Computers</vt:lpstr>
      <vt:lpstr>Processing Data</vt:lpstr>
      <vt:lpstr>PowerPoint Presentation</vt:lpstr>
      <vt:lpstr>PowerPoint Presentation</vt:lpstr>
      <vt:lpstr>PowerPoint Presentation</vt:lpstr>
      <vt:lpstr>PowerPoint Presentation</vt:lpstr>
      <vt:lpstr>Intro to  Quantum  Computers</vt:lpstr>
      <vt:lpstr>Quantum Computing</vt:lpstr>
      <vt:lpstr>Quantum Computing and Atoms</vt:lpstr>
      <vt:lpstr>Comparison with Classic Computers</vt:lpstr>
      <vt:lpstr>Pros</vt:lpstr>
      <vt:lpstr>Future Possibilities</vt:lpstr>
      <vt:lpstr>ESG IT Survey</vt:lpstr>
      <vt:lpstr>Future Uses</vt:lpstr>
      <vt:lpstr>Future Uses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 on Quantum Computing</dc:title>
  <dc:creator>Ibrahim Awais</dc:creator>
  <cp:lastModifiedBy>Ibrahim Awais</cp:lastModifiedBy>
  <cp:revision>57</cp:revision>
  <dcterms:modified xsi:type="dcterms:W3CDTF">2022-10-18T17:26:06Z</dcterms:modified>
</cp:coreProperties>
</file>